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66" r:id="rId2"/>
    <p:sldId id="268" r:id="rId3"/>
    <p:sldId id="257" r:id="rId4"/>
    <p:sldId id="270" r:id="rId5"/>
    <p:sldId id="271" r:id="rId6"/>
    <p:sldId id="272" r:id="rId7"/>
    <p:sldId id="273" r:id="rId8"/>
    <p:sldId id="267" r:id="rId9"/>
    <p:sldId id="269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jana Zlatkovic" initials="BZ" lastIdx="0" clrIdx="0">
    <p:extLst>
      <p:ext uri="{19B8F6BF-5375-455C-9EA6-DF929625EA0E}">
        <p15:presenceInfo xmlns:p15="http://schemas.microsoft.com/office/powerpoint/2012/main" userId="Bojana Zlatk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8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5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0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9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2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976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3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22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6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55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4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8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6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8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03484-E3C8-42D7-AC18-1D5F138E7B84}" type="datetimeFigureOut">
              <a:rPr lang="en-US" smtClean="0"/>
              <a:t>24-Dec-2020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A5254C-B472-43FB-8705-268FBB4DF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TEORIJA ODLU</a:t>
            </a:r>
            <a:r>
              <a:rPr lang="sr-Latn-R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</a:t>
            </a:r>
            <a:r>
              <a:rPr lang="sr-Latn-R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4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227813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sr-Latn-RS" sz="3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Višekriterijumska analiza</a:t>
            </a:r>
            <a:endParaRPr lang="en-US" sz="3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</a:t>
            </a:r>
            <a:endParaRPr 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Osobine indeksa preferencije su:</a:t>
                </a:r>
              </a:p>
              <a:p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𝐼𝑃</m:t>
                    </m:r>
                    <m:d>
                      <m:dPr>
                        <m:ctrlP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        </m:t>
                    </m:r>
                    <m:r>
                      <m:rPr>
                        <m:sty m:val="p"/>
                      </m:rP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IP</m:t>
                    </m:r>
                    <m:d>
                      <m:dPr>
                        <m:ctrlP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𝐼𝑃</m:t>
                    </m:r>
                    <m:d>
                      <m:dPr>
                        <m:ctrlP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~0</m:t>
                    </m:r>
                  </m:oMath>
                </a14:m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slaba preferenca a u odnosu na b za sve kriterijume</a:t>
                </a:r>
              </a:p>
              <a:p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𝐼𝑃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stroga 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preferenca a u odnosu na b za sve 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kriterijume</a:t>
                </a:r>
              </a:p>
              <a:p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𝐼𝑃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𝐼𝑃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Procenjeni graf višeg ranga se naziva graf čija su jezgra dopustive akcije i za svaki par akcija a i 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odgovarajući 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luk (a,b) ima vrednost njihovog indeksa preferencije </a:t>
                </a:r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𝐼𝑃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19" y="609600"/>
            <a:ext cx="4389500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6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</a:t>
            </a:r>
            <a:endParaRPr 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Korak 3.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Eksploatacija dobijenog grafa</a:t>
                </a:r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dobijenom grafu višeg ranga se određuju ulazni i izlazni tok za svako jezgro (akciju), razmatrajući pri tome indekse preferencije jezgra </a:t>
                </a:r>
                <a:r>
                  <a:rPr lang="sr-Latn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 ostalim jezgrima </a:t>
                </a:r>
                <a:r>
                  <a:rPr lang="sr-Latn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Latn-RS" b="1" u="sng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Pozitivni tok višeg reda (izlazni tok):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𝐼𝑃</m:t>
                        </m:r>
                        <m:d>
                          <m:dPr>
                            <m:ctrlP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ili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𝐼𝑃</m:t>
                        </m:r>
                        <m:d>
                          <m:dPr>
                            <m:ctrlP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sr-Latn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Latn-RS" b="1" u="sng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Negativni </a:t>
                </a:r>
                <a:r>
                  <a:rPr lang="sr-Latn-RS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tok višeg </a:t>
                </a:r>
                <a:r>
                  <a:rPr lang="sr-Latn-RS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reda </a:t>
                </a:r>
                <a:r>
                  <a:rPr lang="sr-Latn-RS" b="1" u="sng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(ulazni </a:t>
                </a:r>
                <a:r>
                  <a:rPr lang="sr-Latn-RS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tok):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𝐼𝑃</m:t>
                        </m:r>
                        <m:d>
                          <m:dPr>
                            <m:ctrlP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ili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𝐼𝑃</m:t>
                        </m:r>
                        <m:d>
                          <m:dPr>
                            <m:ctrlP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</m:e>
                    </m:nary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785" r="-709" b="-1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937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 toka su prikazana na sledećoj slici. Tumače se na sledeći način: što je veći izlazni tok to akcija </a:t>
            </a:r>
            <a:r>
              <a:rPr lang="sr-Latn-R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R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dominira nad ostalim akcijama i što je manji ulazni tok to manji broj ostalih akcija dominira nad akcijom </a:t>
            </a:r>
            <a:r>
              <a:rPr lang="sr-Latn-R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Latn-R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sr-Latn-R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UBACI SLIKU 6.2.4 SA STRANE 318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97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 (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reference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anking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rganization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METH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od for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nrichment 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valuation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 razvili su Brans i saradnici (1984.). U odnosu na ostale metode iz ove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oblasti, PROMETHEE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ima niz prednosti, kao što su izuzetna jednostavnost, ekonomski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korišcenih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parametara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 potpuno odsustvo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prate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efekata rangiranja.</a:t>
            </a:r>
          </a:p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U ovaj metod autori su uveli tzv. “opšte” kriterijume, jer su na osnovu iskustva došli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zaklju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da se oni mogu koristiti pri rešavanju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realnih problema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višeatributivnog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odlu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ivanja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Dodelili su im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odgovaraju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funkcije 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P(x</a:t>
            </a:r>
            <a:r>
              <a:rPr lang="en-US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 definisali broj i vrstu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parametara </a:t>
            </a: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koje </a:t>
            </a: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je potrebno definisati u konkretnoj </a:t>
            </a: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situaciji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Postoje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PROMETHEE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i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PROMETHEE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 metod.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PROMETHEE</a:t>
            </a:r>
            <a:r>
              <a:rPr 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služi za delimično rangiranje akcija, a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PROMETHEE</a:t>
            </a:r>
            <a:r>
              <a:rPr lang="sr-Latn-R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za potpuno rangiranje akcija.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7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Neka je sa </a:t>
                </a:r>
                <a:r>
                  <a:rPr lang="sr-Latn-RS" sz="20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obeležen konačan skup svih raspoloživih akcija koje je potrebno rangirati, a sa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sr-Latn-R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sr-Latn-R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⋯,</m:t>
                    </m:r>
                    <m:sSub>
                      <m:sSubPr>
                        <m:ctrlP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Latn-RS" sz="20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kriterijuma koji su prethodno izabrani. </a:t>
                </a:r>
              </a:p>
              <a:p>
                <a:pPr algn="just"/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Tada je za opšti problem višekriterijumskog odlučivanja potrebno naći: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sr-Latn-R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𝑀𝑎𝑥</m:t>
                    </m:r>
                    <m:d>
                      <m:dPr>
                        <m:begChr m:val="{"/>
                        <m:endChr m:val="}"/>
                        <m:ctrlPr>
                          <a:rPr lang="sr-Latn-R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r-Latn-R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sr-Latn-R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sr-Latn-R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R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r-Latn-R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sr-Latn-R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sr-Latn-R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sr-Latn-R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⋯</m:t>
                        </m:r>
                        <m: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R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r-Latn-R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sr-Latn-R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sr-Latn-R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begChr m:val="|"/>
                            <m:endChr m:val=""/>
                            <m:ctrlPr>
                              <a:rPr lang="sr-Latn-RS" sz="20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sr-Latn-R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d>
                      </m:e>
                    </m:d>
                  </m:oMath>
                </a14:m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gde je </a:t>
                </a:r>
                <a:r>
                  <a:rPr lang="sr-Latn-RS" sz="2000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konačan skup</a:t>
                </a:r>
              </a:p>
              <a:p>
                <a:pPr algn="just"/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rešavanje ovakvog problema koristi se metoda PROMETHEE čiji su osnovni koraci:</a:t>
                </a:r>
              </a:p>
              <a:p>
                <a:pPr algn="just"/>
                <a:r>
                  <a:rPr lang="sr-Latn-RS" sz="20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Korak 1.</a:t>
                </a:r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Proširenje strukture preferencija i uvođenje opšteg kriterijuma</a:t>
                </a:r>
              </a:p>
              <a:p>
                <a:pPr algn="just"/>
                <a:r>
                  <a:rPr lang="sr-Latn-RS" sz="20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Korak 2. 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onstrukcija </a:t>
                </a:r>
                <a:r>
                  <a:rPr lang="en-U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procenjenog </a:t>
                </a:r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grafa višeg ranga</a:t>
                </a:r>
              </a:p>
              <a:p>
                <a:pPr algn="just"/>
                <a:r>
                  <a:rPr lang="sr-Latn-RS" sz="20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Korak 3.</a:t>
                </a:r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Eksploatacija dobijenog grafa</a:t>
                </a:r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785" r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0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početak analize se razmatra slučaj postojanja samo jednog kriterijuma </a:t>
                </a:r>
                <a14:m>
                  <m:oMath xmlns:m="http://schemas.openxmlformats.org/officeDocument/2006/math">
                    <m:r>
                      <a:rPr lang="sr-Latn-R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koji treba maksimizirati pri upoređivanju dve akcije:</a:t>
                </a:r>
              </a:p>
              <a:p>
                <a14:m>
                  <m:oMath xmlns:m="http://schemas.openxmlformats.org/officeDocument/2006/math">
                    <m:r>
                      <a:rPr lang="sr-Latn-R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sr-Latn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sr-Latn-RS" sz="200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Ako je </a:t>
                </a:r>
                <a14:m>
                  <m:oMath xmlns:m="http://schemas.openxmlformats.org/officeDocument/2006/math">
                    <m:r>
                      <a:rPr lang="sr-Latn-R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sr-Latn-R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sr-Latn-R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tada je </a:t>
                </a:r>
                <a:r>
                  <a:rPr lang="sr-Latn-RS" sz="20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aPb </a:t>
                </a:r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je poželjnije od b)</a:t>
                </a:r>
              </a:p>
              <a:p>
                <a:r>
                  <a:rPr lang="sr-Latn-R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Ako je </a:t>
                </a:r>
                <a14:m>
                  <m:oMath xmlns:m="http://schemas.openxmlformats.org/officeDocument/2006/math">
                    <m:r>
                      <a:rPr lang="sr-Latn-R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sr-Latn-R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sr-Latn-R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tada je </a:t>
                </a:r>
                <a:r>
                  <a:rPr lang="sr-Latn-RS" sz="20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aIb </a:t>
                </a:r>
                <a:r>
                  <a:rPr lang="sr-Latn-R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 je </a:t>
                </a:r>
                <a:r>
                  <a:rPr lang="sr-Latn-RS" sz="20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indiferentno sa </a:t>
                </a:r>
                <a:r>
                  <a:rPr lang="sr-Latn-R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</a:p>
              <a:p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17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sr-Latn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Korak 1.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Proširenje strukture preferencija i uvođenje opšteg kriterijuma</a:t>
                </a:r>
              </a:p>
              <a:p>
                <a:pPr algn="just"/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slučaj postojanja većeg broja kriterijuma definišu se funkcije preferencije donosioca odluke za akcije </a:t>
                </a:r>
                <a:r>
                  <a:rPr lang="sr-Latn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sr-Latn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(razmatrajući pri tome sve parove postojećih akcija i za svaki kriterijum posebno):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preferenca </a:t>
                </a:r>
                <a:r>
                  <a:rPr lang="sr-Latn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odnosu na </a:t>
                </a:r>
                <a:r>
                  <a:rPr lang="sr-Latn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pPr algn="just"/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Vrednost funkcije preferencije se kreće između 0 i 1. Veća preferencija se izražava većom vrednošću funkcije i obrnuto, a moguće kombinacije odnosa se prikazuju sledećim relacijama: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nema preferencije, indiferencija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slaba preferencija </a:t>
                </a:r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~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jaka 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preferencija </a:t>
                </a:r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sr-Latn-R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striktna 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preferencija </a:t>
                </a:r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sr-Latn-R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&gt;&gt;</m:t>
                    </m:r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endParaRPr lang="sr-Latn-R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" t="-942" r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17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</a:t>
            </a:r>
            <a:endParaRPr 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Ovo se može napisati i na sledeći način:</a:t>
                </a:r>
              </a:p>
              <a:p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sr-Latn-R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sr-Latn-R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sr-Latn-R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sr-Latn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sr-Latn-R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Grafički 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 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može prikazati na sledeći način:</a:t>
                </a:r>
              </a:p>
              <a:p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5431" y="2364724"/>
            <a:ext cx="4411980" cy="29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4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</a:t>
            </a:r>
            <a:endParaRPr lang="en-US" sz="3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Funkcija preferencije se mo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že prikazati i na sledeći način:</a:t>
                </a:r>
              </a:p>
              <a:p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d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d>
                      <m:dPr>
                        <m:ctrlP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sr-Latn-R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sr-Latn-R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  <m:r>
                                    <a:rPr lang="sr-Latn-R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e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684" y="3804032"/>
            <a:ext cx="57340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85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</a:t>
            </a:r>
            <a:endParaRPr lang="en-US" sz="320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578" y="1211478"/>
            <a:ext cx="4185796" cy="513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7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Metod PROMETHEE</a:t>
            </a:r>
            <a:endParaRPr lang="en-US" sz="32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Korak 2.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onstrukcija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procenjenog </a:t>
                </a:r>
                <a:r>
                  <a:rPr lang="sr-Latn-R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grafa višeg ranga</a:t>
                </a:r>
              </a:p>
              <a:p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Pošto je 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 svaki kriterijum definisano kom tipu pripada, u ovom koraku je potrebno odrediti vrednost preferencije akcije a u odnosu na akciju b za svaki kriterijum i izračunati tzv. indeks preferencije </a:t>
                </a:r>
                <a:r>
                  <a:rPr lang="sr-Latn-RS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IP 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akcije a u odnosu na akciju b uzimajući u obzir svaki par akcija iz skupa </a:t>
                </a:r>
                <a:r>
                  <a:rPr lang="sr-Latn-RS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Indeks preferencije za sve kriterijume se može definisati kao: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𝐼𝑃</m:t>
                    </m:r>
                    <m:d>
                      <m:dPr>
                        <m:ctrlP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sr-Latn-R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sr-Latn-R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sr-Latn-R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sr-Latn-R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</m:oMath>
                </a14:m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sr-Latn-R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sr-Latn-R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sr-Latn-RS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Ako svi kriterijumi imaju istu težinu: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sr-Latn-R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sr-Latn-R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sr-Latn-RS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tada je:</a:t>
                </a:r>
              </a:p>
              <a:p>
                <a14:m>
                  <m:oMath xmlns:m="http://schemas.openxmlformats.org/officeDocument/2006/math"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𝐼𝑃</m:t>
                    </m:r>
                    <m:d>
                      <m:dPr>
                        <m:ctrl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sr-Latn-R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sr-Latn-R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sr-Latn-R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den>
                    </m:f>
                    <m:nary>
                      <m:naryPr>
                        <m:chr m:val="∑"/>
                        <m:ctrl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sr-Latn-R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p>
                      <m:e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d>
                      </m:e>
                    </m:nary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785" b="-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4471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809</TotalTime>
  <Words>447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Cambria Math</vt:lpstr>
      <vt:lpstr>Times New Roman</vt:lpstr>
      <vt:lpstr>Trebuchet MS</vt:lpstr>
      <vt:lpstr>Wingdings 3</vt:lpstr>
      <vt:lpstr>Facet</vt:lpstr>
      <vt:lpstr>TEORIJA ODLUČIVANJA</vt:lpstr>
      <vt:lpstr>Metod PROMETHEE</vt:lpstr>
      <vt:lpstr>Metod PROMETHEE</vt:lpstr>
      <vt:lpstr>Metod PROMETHEE</vt:lpstr>
      <vt:lpstr>Metod PROMETHEE</vt:lpstr>
      <vt:lpstr>Metod PROMETHEE</vt:lpstr>
      <vt:lpstr>Metod PROMETHEE</vt:lpstr>
      <vt:lpstr>Metod PROMETHEE</vt:lpstr>
      <vt:lpstr>Metod PROMETHEE</vt:lpstr>
      <vt:lpstr>Metod PROMETHEE</vt:lpstr>
      <vt:lpstr>Metod PROMETHEE</vt:lpstr>
      <vt:lpstr>Metod PROMETHEE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Стабло одлучивања</dc:title>
  <dc:creator>Bojana Zlatkovic</dc:creator>
  <cp:lastModifiedBy>Bojana Zlatkovic</cp:lastModifiedBy>
  <cp:revision>217</cp:revision>
  <dcterms:created xsi:type="dcterms:W3CDTF">2020-11-19T14:05:55Z</dcterms:created>
  <dcterms:modified xsi:type="dcterms:W3CDTF">2020-12-24T09:13:47Z</dcterms:modified>
</cp:coreProperties>
</file>